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81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086"/>
    <a:srgbClr val="F6DC40"/>
    <a:srgbClr val="488A88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265CF-FFDE-4772-B6DA-E973802E98CC}" v="8" dt="2024-01-06T20:54:20.022"/>
    <p1510:client id="{78986A9E-1502-4809-A899-697A07EEAAA7}" v="594" dt="2024-01-15T17:49:19.5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96247" autoAdjust="0"/>
  </p:normalViewPr>
  <p:slideViewPr>
    <p:cSldViewPr>
      <p:cViewPr varScale="1">
        <p:scale>
          <a:sx n="111" d="100"/>
          <a:sy n="111" d="100"/>
        </p:scale>
        <p:origin x="158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6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Quellen: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Kofferbild: https://globetrender.com/wp-content/uploads/2021/05/AdobeStock_166056625-scaled.jpeg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Videoüberwachung: Titelbild Flyer „Professionelle Videosicherheitstechnik“, Q3/2022, BURG-GUARD GmbH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VR Banking: https://www.vr-werdenfels.de/konto-karte/online-banking/mobile-banking---apps/scan2bank/_jcr_content/kampagnenbereich/kampagnecomponent/kampagne/bild.img.png/1474874233791/Scan2Bank_930x270px.png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Gesichtswiedererkennung: https://www.bayerische-staatszeitung.de/fileadmin/_processed_/b/c/csm_215477478_616c696ea2.jpg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15.01.2024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15.01.2024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15.01.2024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15.01.2024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15.01.2024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15.01.2024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15.01.2024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15.01.2024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15.01.2024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9366412" y="75775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  <p:pic>
        <p:nvPicPr>
          <p:cNvPr id="3" name="Grafik 2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356A50D-365E-1CF8-2F78-4DDE44B8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r="7863" b="427"/>
          <a:stretch/>
        </p:blipFill>
        <p:spPr>
          <a:xfrm>
            <a:off x="5478347" y="1531288"/>
            <a:ext cx="3352351" cy="2089571"/>
          </a:xfrm>
          <a:prstGeom prst="rect">
            <a:avLst/>
          </a:prstGeom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fik 3" descr="Ein Bild, das Logo, Electric Blue (Farbe), Symbol, Screenshot enthält.&#10;&#10;Beschreibung automatisch generiert.">
            <a:extLst>
              <a:ext uri="{FF2B5EF4-FFF2-40B4-BE49-F238E27FC236}">
                <a16:creationId xmlns:a16="http://schemas.microsoft.com/office/drawing/2014/main" id="{257D6EFD-BF03-9B4C-26B1-A411CF23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5" y="2845021"/>
            <a:ext cx="859759" cy="85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, Screenshot, Software, Computersymbol enthält.&#10;&#10;Beschreibung automatisch generiert.">
            <a:extLst>
              <a:ext uri="{FF2B5EF4-FFF2-40B4-BE49-F238E27FC236}">
                <a16:creationId xmlns:a16="http://schemas.microsoft.com/office/drawing/2014/main" id="{47D3B6F5-4367-9524-E929-8409ED62D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r="11580"/>
          <a:stretch/>
        </p:blipFill>
        <p:spPr>
          <a:xfrm>
            <a:off x="5453679" y="4365087"/>
            <a:ext cx="3362327" cy="2085602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Clipart, Katze, Symbol, Grafiken enthält.&#10;&#10;Beschreibung automatisch generiert.">
            <a:extLst>
              <a:ext uri="{FF2B5EF4-FFF2-40B4-BE49-F238E27FC236}">
                <a16:creationId xmlns:a16="http://schemas.microsoft.com/office/drawing/2014/main" id="{79FC7758-DE02-DC29-97EC-018D4652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718" y="4228525"/>
            <a:ext cx="889837" cy="86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DD62FC2-2FBD-E230-AA69-787E639AC806}"/>
              </a:ext>
            </a:extLst>
          </p:cNvPr>
          <p:cNvSpPr txBox="1"/>
          <p:nvPr/>
        </p:nvSpPr>
        <p:spPr>
          <a:xfrm>
            <a:off x="438650" y="1787190"/>
            <a:ext cx="40606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Agiles Projektmanagement nach </a:t>
            </a:r>
            <a:r>
              <a:rPr lang="de-DE" b="1" dirty="0" err="1"/>
              <a:t>Scrum</a:t>
            </a:r>
            <a:r>
              <a:rPr lang="de-DE" b="1" dirty="0"/>
              <a:t> mit wöchentlichen Sprints:</a:t>
            </a:r>
          </a:p>
          <a:p>
            <a:pPr marL="285750" indent="-285750">
              <a:buFont typeface="Calibri"/>
              <a:buChar char="-"/>
            </a:pPr>
            <a:endParaRPr lang="de-DE" b="1" dirty="0"/>
          </a:p>
          <a:p>
            <a:pPr marL="285750" indent="-285750">
              <a:buFont typeface="Calibri"/>
              <a:buChar char="-"/>
            </a:pPr>
            <a:endParaRPr lang="de-DE" b="1" dirty="0"/>
          </a:p>
          <a:p>
            <a:endParaRPr lang="de-DE" b="1" dirty="0"/>
          </a:p>
        </p:txBody>
      </p:sp>
      <p:pic>
        <p:nvPicPr>
          <p:cNvPr id="18" name="Grafik 17" descr="Pfeil Kreis mit einfarbiger Füllung">
            <a:extLst>
              <a:ext uri="{FF2B5EF4-FFF2-40B4-BE49-F238E27FC236}">
                <a16:creationId xmlns:a16="http://schemas.microsoft.com/office/drawing/2014/main" id="{FF71D1D1-8E09-A70F-2648-24AC5EF81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721" y="2931696"/>
            <a:ext cx="3240502" cy="320039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64C683-55A6-1DD6-8411-9447B004092C}"/>
              </a:ext>
            </a:extLst>
          </p:cNvPr>
          <p:cNvSpPr txBox="1"/>
          <p:nvPr/>
        </p:nvSpPr>
        <p:spPr>
          <a:xfrm>
            <a:off x="1661862" y="4343901"/>
            <a:ext cx="1508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wöchentlich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0838D3-974C-6084-2AB8-F8A17BAF641D}"/>
              </a:ext>
            </a:extLst>
          </p:cNvPr>
          <p:cNvSpPr txBox="1"/>
          <p:nvPr/>
        </p:nvSpPr>
        <p:spPr>
          <a:xfrm>
            <a:off x="240631" y="5008144"/>
            <a:ext cx="1428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Was wurde getan?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BC8F3E-E4C1-EA89-720C-268C2F5BC101}"/>
              </a:ext>
            </a:extLst>
          </p:cNvPr>
          <p:cNvSpPr txBox="1"/>
          <p:nvPr/>
        </p:nvSpPr>
        <p:spPr>
          <a:xfrm>
            <a:off x="1774658" y="2827420"/>
            <a:ext cx="16443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Gibt es Probleme?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978DBA3-F6C5-EC7D-E050-0613B91D8413}"/>
              </a:ext>
            </a:extLst>
          </p:cNvPr>
          <p:cNvSpPr txBox="1"/>
          <p:nvPr/>
        </p:nvSpPr>
        <p:spPr>
          <a:xfrm>
            <a:off x="3208421" y="4875295"/>
            <a:ext cx="14187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Was muss gemacht werden?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F4987F-FD6A-E471-783F-2FDDD8B893D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559824" y="2636912"/>
            <a:ext cx="4352440" cy="2812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2CD86-7C39-11F5-0A52-DE5115F67B3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C1BBAB50-8C53-CC3D-B97C-660DAF7F80D8}"/>
              </a:ext>
            </a:extLst>
          </p:cNvPr>
          <p:cNvSpPr/>
          <p:nvPr/>
        </p:nvSpPr>
        <p:spPr>
          <a:xfrm>
            <a:off x="234701" y="2333321"/>
            <a:ext cx="8655283" cy="21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1988840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 / OpenCV / Tesseract / Pillow / Requests …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237194" y="4160113"/>
            <a:ext cx="174251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Widgets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160111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160110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456168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615832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536000" y="1844824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421886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160112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160110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160109"/>
            <a:ext cx="96353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068945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420888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009114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420889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21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420889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51">
            <a:extLst>
              <a:ext uri="{FF2B5EF4-FFF2-40B4-BE49-F238E27FC236}">
                <a16:creationId xmlns:a16="http://schemas.microsoft.com/office/drawing/2014/main" id="{014C7FBE-C86C-B408-C0D8-1201D909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" y="4865221"/>
            <a:ext cx="2670843" cy="18099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8B2F4B04-2A49-6FC4-8D0A-36F93DD81CDC}"/>
              </a:ext>
            </a:extLst>
          </p:cNvPr>
          <p:cNvSpPr txBox="1"/>
          <p:nvPr/>
        </p:nvSpPr>
        <p:spPr>
          <a:xfrm>
            <a:off x="3287430" y="4791964"/>
            <a:ext cx="224589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Benutzerfreundlichkeit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Visuelle Darstellung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Interaktive Steuerung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Effiziente Navigation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Multitasking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D2BE6A-09F3-1543-0F0D-21518F59D6A0}"/>
              </a:ext>
            </a:extLst>
          </p:cNvPr>
          <p:cNvSpPr txBox="1"/>
          <p:nvPr/>
        </p:nvSpPr>
        <p:spPr>
          <a:xfrm>
            <a:off x="5852088" y="4797152"/>
            <a:ext cx="31124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Rückmeldung und Bestätigung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Barrierefreiheit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Integration von Multimedia</a:t>
            </a:r>
            <a:r>
              <a:rPr lang="de-DE" sz="1400" b="0" i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Flexibilität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Akzeptanz durch Endbenutzer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4E273AD-2FC3-27CC-5999-6EE75DFFE03A}"/>
              </a:ext>
            </a:extLst>
          </p:cNvPr>
          <p:cNvSpPr txBox="1"/>
          <p:nvPr/>
        </p:nvSpPr>
        <p:spPr>
          <a:xfrm>
            <a:off x="176697" y="4581816"/>
            <a:ext cx="272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de-DE" sz="900" i="1">
                <a:highlight>
                  <a:srgbClr val="FFFF00"/>
                </a:highlight>
              </a:rPr>
              <a:t>Young – innovative – advanced - modern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DBF5A8F-4641-9B05-98C7-E5F9DFF3DBD8}"/>
              </a:ext>
            </a:extLst>
          </p:cNvPr>
          <p:cNvSpPr txBox="1"/>
          <p:nvPr/>
        </p:nvSpPr>
        <p:spPr>
          <a:xfrm>
            <a:off x="2050732" y="3099182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2723303-D50A-2F8F-7102-9265ED4BD908}"/>
              </a:ext>
            </a:extLst>
          </p:cNvPr>
          <p:cNvSpPr txBox="1"/>
          <p:nvPr/>
        </p:nvSpPr>
        <p:spPr>
          <a:xfrm>
            <a:off x="4293174" y="3093219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EDBF2ED-5E55-4AC9-DE21-AE49B907DBA4}"/>
              </a:ext>
            </a:extLst>
          </p:cNvPr>
          <p:cNvSpPr txBox="1"/>
          <p:nvPr/>
        </p:nvSpPr>
        <p:spPr>
          <a:xfrm>
            <a:off x="6533234" y="3087076"/>
            <a:ext cx="474425" cy="3820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400" b="1" i="0">
                <a:solidFill>
                  <a:srgbClr val="374151"/>
                </a:solidFill>
                <a:effectLst/>
                <a:latin typeface="Söhne"/>
              </a:rPr>
              <a:t>GUI</a:t>
            </a:r>
            <a:endParaRPr lang="de-DE" sz="14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B34458-3D89-A7EB-3116-ED9F46E86E5F}"/>
              </a:ext>
            </a:extLst>
          </p:cNvPr>
          <p:cNvSpPr/>
          <p:nvPr/>
        </p:nvSpPr>
        <p:spPr>
          <a:xfrm>
            <a:off x="3923928" y="1567471"/>
            <a:ext cx="1296144" cy="469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3D7041E-1E18-1AB9-EA41-35117AED2826}"/>
              </a:ext>
            </a:extLst>
          </p:cNvPr>
          <p:cNvSpPr/>
          <p:nvPr/>
        </p:nvSpPr>
        <p:spPr>
          <a:xfrm>
            <a:off x="3923928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Erweiterte Bearbeitung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ABEF7E-5260-3BFD-7B6D-12AF867687A6}"/>
              </a:ext>
            </a:extLst>
          </p:cNvPr>
          <p:cNvSpPr/>
          <p:nvPr/>
        </p:nvSpPr>
        <p:spPr>
          <a:xfrm>
            <a:off x="2154992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Grundlegende Bearbeitung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0B9E8F-B69F-6D95-C223-C330F10990D1}"/>
              </a:ext>
            </a:extLst>
          </p:cNvPr>
          <p:cNvSpPr/>
          <p:nvPr/>
        </p:nvSpPr>
        <p:spPr>
          <a:xfrm>
            <a:off x="5697548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Objekterkennung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962F8C-7118-0B6A-CB8D-0705E6CA4AEE}"/>
              </a:ext>
            </a:extLst>
          </p:cNvPr>
          <p:cNvSpPr/>
          <p:nvPr/>
        </p:nvSpPr>
        <p:spPr>
          <a:xfrm>
            <a:off x="383714" y="2215123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Optimierte GUI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820D3C5-23E4-FE1E-AC68-A528D0D4256F}"/>
              </a:ext>
            </a:extLst>
          </p:cNvPr>
          <p:cNvSpPr/>
          <p:nvPr/>
        </p:nvSpPr>
        <p:spPr>
          <a:xfrm>
            <a:off x="7468826" y="2215802"/>
            <a:ext cx="1296144" cy="5040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Texterkennung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90199E8-97D9-CCDC-1284-7E6557A45A52}"/>
              </a:ext>
            </a:extLst>
          </p:cNvPr>
          <p:cNvSpPr/>
          <p:nvPr/>
        </p:nvSpPr>
        <p:spPr>
          <a:xfrm>
            <a:off x="383714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CustumTkinter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F4EE3FC-41AB-D400-2716-EE9750645166}"/>
              </a:ext>
            </a:extLst>
          </p:cNvPr>
          <p:cNvSpPr/>
          <p:nvPr/>
        </p:nvSpPr>
        <p:spPr>
          <a:xfrm>
            <a:off x="3929921" y="289712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Markup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29DE4F-E490-5CC3-317F-A09C3CD835B0}"/>
              </a:ext>
            </a:extLst>
          </p:cNvPr>
          <p:cNvSpPr/>
          <p:nvPr/>
        </p:nvSpPr>
        <p:spPr>
          <a:xfrm>
            <a:off x="3929921" y="331780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Hinzufügen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14C91D-CF92-BDA0-6C0F-30755B081D6A}"/>
              </a:ext>
            </a:extLst>
          </p:cNvPr>
          <p:cNvSpPr/>
          <p:nvPr/>
        </p:nvSpPr>
        <p:spPr>
          <a:xfrm>
            <a:off x="3929921" y="374800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Helligkeit/Dunkel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D37AF0B-A043-9DF3-782D-2529110A579E}"/>
              </a:ext>
            </a:extLst>
          </p:cNvPr>
          <p:cNvSpPr/>
          <p:nvPr/>
        </p:nvSpPr>
        <p:spPr>
          <a:xfrm>
            <a:off x="3929921" y="41849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Pixel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9AA4732E-C170-5BA1-D710-823AEA608886}"/>
              </a:ext>
            </a:extLst>
          </p:cNvPr>
          <p:cNvSpPr/>
          <p:nvPr/>
        </p:nvSpPr>
        <p:spPr>
          <a:xfrm>
            <a:off x="3929921" y="461518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Kontrast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DFB96A4-570B-D72C-68BB-40D7BEC25630}"/>
              </a:ext>
            </a:extLst>
          </p:cNvPr>
          <p:cNvSpPr/>
          <p:nvPr/>
        </p:nvSpPr>
        <p:spPr>
          <a:xfrm>
            <a:off x="3930946" y="503850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Licht/Schatten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1454023-446D-F453-05B3-195574EEB644}"/>
              </a:ext>
            </a:extLst>
          </p:cNvPr>
          <p:cNvSpPr/>
          <p:nvPr/>
        </p:nvSpPr>
        <p:spPr>
          <a:xfrm>
            <a:off x="3930946" y="54684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Weitere Effekte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557D07E-789C-C683-E925-781185DC80DB}"/>
              </a:ext>
            </a:extLst>
          </p:cNvPr>
          <p:cNvSpPr/>
          <p:nvPr/>
        </p:nvSpPr>
        <p:spPr>
          <a:xfrm>
            <a:off x="389707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Schwarz-Weiß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9B5F73C-0EE5-6C3B-AA7F-D403A061C65D}"/>
              </a:ext>
            </a:extLst>
          </p:cNvPr>
          <p:cNvSpPr/>
          <p:nvPr/>
        </p:nvSpPr>
        <p:spPr>
          <a:xfrm>
            <a:off x="2152650" y="5886578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Sepia/Weißabgleich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2C69513-72EE-9010-F43F-333ED5ACE970}"/>
              </a:ext>
            </a:extLst>
          </p:cNvPr>
          <p:cNvSpPr/>
          <p:nvPr/>
        </p:nvSpPr>
        <p:spPr>
          <a:xfrm>
            <a:off x="3929091" y="588614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Kantenerkennung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18D437E-A370-2FE6-E8A1-F91D807C74E1}"/>
              </a:ext>
            </a:extLst>
          </p:cNvPr>
          <p:cNvSpPr/>
          <p:nvPr/>
        </p:nvSpPr>
        <p:spPr>
          <a:xfrm>
            <a:off x="5703541" y="589127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Blur Effekt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59F6572-C740-9E7B-2E6E-0CBD968B4B80}"/>
              </a:ext>
            </a:extLst>
          </p:cNvPr>
          <p:cNvSpPr/>
          <p:nvPr/>
        </p:nvSpPr>
        <p:spPr>
          <a:xfrm>
            <a:off x="7458148" y="5877272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Farbkanäle/Sättigung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0168B21-19B4-2EF0-31AE-1CF349024FC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4572000" y="2037174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3A48351-DD57-C901-D67E-945651E97829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4572000" y="2719179"/>
            <a:ext cx="5993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45A4E94C-68C3-34A3-649C-E8E9CAD991AE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4577993" y="3149156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7C4240A-E4E4-0AE8-0A6A-F44EBD84CEFC}"/>
              </a:ext>
            </a:extLst>
          </p:cNvPr>
          <p:cNvCxnSpPr>
            <a:stCxn id="32" idx="2"/>
            <a:endCxn id="37" idx="0"/>
          </p:cNvCxnSpPr>
          <p:nvPr/>
        </p:nvCxnSpPr>
        <p:spPr>
          <a:xfrm>
            <a:off x="4577993" y="356982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5A9B6F37-99E5-480C-8EB6-F811E5E002E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4577993" y="4000037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3A24B99-F8F1-550A-9FDC-9B830DF85E2C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4577993" y="4437001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46DE333-E669-7EF7-D9A8-5B2FBDA7B142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>
            <a:off x="4577993" y="4867210"/>
            <a:ext cx="1025" cy="17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138E0444-FFB2-9CFA-C08A-D953318FC4D0}"/>
              </a:ext>
            </a:extLst>
          </p:cNvPr>
          <p:cNvSpPr/>
          <p:nvPr/>
        </p:nvSpPr>
        <p:spPr>
          <a:xfrm>
            <a:off x="569520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Erkennen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51400B9-9ACC-824A-AB65-FC8E0E82E826}"/>
              </a:ext>
            </a:extLst>
          </p:cNvPr>
          <p:cNvSpPr/>
          <p:nvPr/>
        </p:nvSpPr>
        <p:spPr>
          <a:xfrm>
            <a:off x="569520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Objekte Suchen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274CE45F-41CC-D655-A516-3F0226ECF49B}"/>
              </a:ext>
            </a:extLst>
          </p:cNvPr>
          <p:cNvSpPr/>
          <p:nvPr/>
        </p:nvSpPr>
        <p:spPr>
          <a:xfrm>
            <a:off x="569520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Wiedererkennung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993F2F1-4426-1E29-544D-A0C9F137A0D0}"/>
              </a:ext>
            </a:extLst>
          </p:cNvPr>
          <p:cNvSpPr/>
          <p:nvPr/>
        </p:nvSpPr>
        <p:spPr>
          <a:xfrm>
            <a:off x="5695206" y="4180660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Selfie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90B683C-B04D-9AD8-B4ED-10DE4BD002C0}"/>
              </a:ext>
            </a:extLst>
          </p:cNvPr>
          <p:cNvSpPr/>
          <p:nvPr/>
        </p:nvSpPr>
        <p:spPr>
          <a:xfrm>
            <a:off x="5695206" y="4610869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Datenbank Training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4CDD763-7031-EE13-47D3-118B6ECE53C1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634327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433D09AF-EDE7-F2A2-0C76-867FA8C1CF29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634327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2EDE9F6F-5089-E9CA-CF8F-185206C2E1F0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6343278" y="3995724"/>
            <a:ext cx="0" cy="18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FBDCC259-D176-E280-BC17-C8C357F7B396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6343278" y="4432688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DAD4D981-41D8-0EA9-B598-38DA41AB5707}"/>
              </a:ext>
            </a:extLst>
          </p:cNvPr>
          <p:cNvCxnSpPr>
            <a:stCxn id="21" idx="2"/>
            <a:endCxn id="89" idx="0"/>
          </p:cNvCxnSpPr>
          <p:nvPr/>
        </p:nvCxnSpPr>
        <p:spPr>
          <a:xfrm flipH="1">
            <a:off x="634327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C7351BDA-6A60-11D9-BA44-7EB8E2E36C61}"/>
              </a:ext>
            </a:extLst>
          </p:cNvPr>
          <p:cNvSpPr/>
          <p:nvPr/>
        </p:nvSpPr>
        <p:spPr>
          <a:xfrm>
            <a:off x="7468826" y="289281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OCR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4D9FD08-89E2-A0AC-794F-FB89FDBE02F1}"/>
              </a:ext>
            </a:extLst>
          </p:cNvPr>
          <p:cNvSpPr/>
          <p:nvPr/>
        </p:nvSpPr>
        <p:spPr>
          <a:xfrm>
            <a:off x="7468826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Text2Speech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8EDB2104-3502-31C6-D30C-A2804E6543CA}"/>
              </a:ext>
            </a:extLst>
          </p:cNvPr>
          <p:cNvSpPr/>
          <p:nvPr/>
        </p:nvSpPr>
        <p:spPr>
          <a:xfrm>
            <a:off x="7468826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Spracherkennung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CC517A38-3D8A-9E4B-640D-A7DEC6D516F3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8116898" y="3144843"/>
            <a:ext cx="0" cy="16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D523F07-877B-F5DE-3F88-DFA34AC8CFA6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>
            <a:off x="8116898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B64FB55-5009-B5FA-75DB-4EA2FC8FB73A}"/>
              </a:ext>
            </a:extLst>
          </p:cNvPr>
          <p:cNvCxnSpPr>
            <a:endCxn id="102" idx="0"/>
          </p:cNvCxnSpPr>
          <p:nvPr/>
        </p:nvCxnSpPr>
        <p:spPr>
          <a:xfrm flipH="1">
            <a:off x="8116898" y="2719858"/>
            <a:ext cx="2342" cy="1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107">
            <a:extLst>
              <a:ext uri="{FF2B5EF4-FFF2-40B4-BE49-F238E27FC236}">
                <a16:creationId xmlns:a16="http://schemas.microsoft.com/office/drawing/2014/main" id="{E0E65FD4-7E7D-994D-E825-98CA29807604}"/>
              </a:ext>
            </a:extLst>
          </p:cNvPr>
          <p:cNvSpPr/>
          <p:nvPr/>
        </p:nvSpPr>
        <p:spPr>
          <a:xfrm>
            <a:off x="2152650" y="2884143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Rotieren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3576ED4-E700-FB45-B4E3-D204EE6A1FE3}"/>
              </a:ext>
            </a:extLst>
          </p:cNvPr>
          <p:cNvSpPr/>
          <p:nvPr/>
        </p:nvSpPr>
        <p:spPr>
          <a:xfrm>
            <a:off x="2152650" y="3313487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Skalieren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527B78B-C2C8-CD47-46C0-806EE3E3F42C}"/>
              </a:ext>
            </a:extLst>
          </p:cNvPr>
          <p:cNvSpPr/>
          <p:nvPr/>
        </p:nvSpPr>
        <p:spPr>
          <a:xfrm>
            <a:off x="2152650" y="3743696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Spiegeln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CFA3B8EA-42BD-4AF0-313D-4B68AB24EC0E}"/>
              </a:ext>
            </a:extLst>
          </p:cNvPr>
          <p:cNvSpPr/>
          <p:nvPr/>
        </p:nvSpPr>
        <p:spPr>
          <a:xfrm>
            <a:off x="2154992" y="4173905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Ausschneiden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0890913C-27AE-1093-80E4-C2E7BEB71028}"/>
              </a:ext>
            </a:extLst>
          </p:cNvPr>
          <p:cNvSpPr/>
          <p:nvPr/>
        </p:nvSpPr>
        <p:spPr>
          <a:xfrm>
            <a:off x="2152650" y="4601511"/>
            <a:ext cx="1296144" cy="2520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Rahmen Hinzufügen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7D0CA708-EF28-7870-5FFC-6C72F1C7DDE9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2800722" y="3136171"/>
            <a:ext cx="0" cy="17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95C724-39E2-B28A-1FAD-50BC55A47876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>
            <a:off x="2800722" y="3565515"/>
            <a:ext cx="0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BDF3FCE2-E919-184E-7E07-56EA64F7FF80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2800722" y="3995724"/>
            <a:ext cx="2342" cy="17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8371D257-A830-0767-AA29-C148F0AC7E6B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800722" y="4425933"/>
            <a:ext cx="2342" cy="1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78664D57-D04A-C7A2-3948-7A68E91292A5}"/>
              </a:ext>
            </a:extLst>
          </p:cNvPr>
          <p:cNvCxnSpPr>
            <a:stCxn id="20" idx="2"/>
            <a:endCxn id="108" idx="0"/>
          </p:cNvCxnSpPr>
          <p:nvPr/>
        </p:nvCxnSpPr>
        <p:spPr>
          <a:xfrm flipH="1">
            <a:off x="2800722" y="2719179"/>
            <a:ext cx="2342" cy="16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7F901CB2-FE92-5690-9C6D-79BD1EA1CB74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5400000">
            <a:off x="3598558" y="1241680"/>
            <a:ext cx="177949" cy="1768936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A10F880-0908-0142-B445-B10ECC9E6281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2712919" y="356041"/>
            <a:ext cx="177949" cy="3540214"/>
          </a:xfrm>
          <a:prstGeom prst="bentConnector3">
            <a:avLst>
              <a:gd name="adj1" fmla="val 30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197B11A0-9276-F205-EA1A-7DD72AA2D020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5369496" y="1239678"/>
            <a:ext cx="178628" cy="1773620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427E3DDF-531C-38CA-56F8-398E57529ECF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 rot="16200000" flipH="1">
            <a:off x="6255135" y="354039"/>
            <a:ext cx="178628" cy="3544898"/>
          </a:xfrm>
          <a:prstGeom prst="bentConnector3">
            <a:avLst>
              <a:gd name="adj1" fmla="val 306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CD674D4-9C08-293A-3D64-68ACDC4F109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031786" y="2719179"/>
            <a:ext cx="0" cy="17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AE0E86D0-9551-4767-2DEB-8F292002FD4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579018" y="5290529"/>
            <a:ext cx="0" cy="1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64D44480-2065-E3C6-9E4E-D25CECE0FB19}"/>
              </a:ext>
            </a:extLst>
          </p:cNvPr>
          <p:cNvCxnSpPr>
            <a:cxnSpLocks/>
            <a:stCxn id="53" idx="2"/>
            <a:endCxn id="59" idx="0"/>
          </p:cNvCxnSpPr>
          <p:nvPr/>
        </p:nvCxnSpPr>
        <p:spPr>
          <a:xfrm rot="5400000">
            <a:off x="2723016" y="4035270"/>
            <a:ext cx="170767" cy="3541239"/>
          </a:xfrm>
          <a:prstGeom prst="bentConnector3">
            <a:avLst>
              <a:gd name="adj1" fmla="val 320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68F0C13F-6748-F0B2-1B53-BD3A3CB37DF9}"/>
              </a:ext>
            </a:extLst>
          </p:cNvPr>
          <p:cNvCxnSpPr>
            <a:stCxn id="53" idx="2"/>
            <a:endCxn id="62" idx="0"/>
          </p:cNvCxnSpPr>
          <p:nvPr/>
        </p:nvCxnSpPr>
        <p:spPr>
          <a:xfrm rot="16200000" flipH="1">
            <a:off x="5379932" y="4919591"/>
            <a:ext cx="170767" cy="1772595"/>
          </a:xfrm>
          <a:prstGeom prst="bentConnector3">
            <a:avLst>
              <a:gd name="adj1" fmla="val 329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979785BC-181E-E4B3-2789-05DF8EA9C0FB}"/>
              </a:ext>
            </a:extLst>
          </p:cNvPr>
          <p:cNvCxnSpPr>
            <a:stCxn id="53" idx="2"/>
            <a:endCxn id="63" idx="0"/>
          </p:cNvCxnSpPr>
          <p:nvPr/>
        </p:nvCxnSpPr>
        <p:spPr>
          <a:xfrm rot="16200000" flipH="1">
            <a:off x="6264236" y="4035288"/>
            <a:ext cx="156766" cy="3527202"/>
          </a:xfrm>
          <a:prstGeom prst="bentConnector3">
            <a:avLst>
              <a:gd name="adj1" fmla="val 349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Verbinder: gewinkelt 245">
            <a:extLst>
              <a:ext uri="{FF2B5EF4-FFF2-40B4-BE49-F238E27FC236}">
                <a16:creationId xmlns:a16="http://schemas.microsoft.com/office/drawing/2014/main" id="{D571D050-4D83-86D5-9C4C-3A2537EB1873}"/>
              </a:ext>
            </a:extLst>
          </p:cNvPr>
          <p:cNvCxnSpPr>
            <a:cxnSpLocks/>
          </p:cNvCxnSpPr>
          <p:nvPr/>
        </p:nvCxnSpPr>
        <p:spPr>
          <a:xfrm rot="5400000">
            <a:off x="3606834" y="4905088"/>
            <a:ext cx="166072" cy="1778296"/>
          </a:xfrm>
          <a:prstGeom prst="bentConnector3">
            <a:avLst>
              <a:gd name="adj1" fmla="val 39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4AEA5BB5-1B65-F307-1E51-82AEDFCE9568}"/>
              </a:ext>
            </a:extLst>
          </p:cNvPr>
          <p:cNvCxnSpPr>
            <a:stCxn id="53" idx="2"/>
            <a:endCxn id="61" idx="0"/>
          </p:cNvCxnSpPr>
          <p:nvPr/>
        </p:nvCxnSpPr>
        <p:spPr>
          <a:xfrm flipH="1">
            <a:off x="4577163" y="5720506"/>
            <a:ext cx="1855" cy="1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2" grpId="0" animBg="1"/>
      <p:bldP spid="37" grpId="0" animBg="1"/>
      <p:bldP spid="42" grpId="0" animBg="1"/>
      <p:bldP spid="49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 animBg="1"/>
      <p:bldP spid="103" grpId="0" animBg="1"/>
      <p:bldP spid="104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60B1400-CCD7-EB07-3080-46AE908B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85" y="1395180"/>
            <a:ext cx="3013257" cy="3113940"/>
          </a:xfrm>
          <a:prstGeom prst="rect">
            <a:avLst/>
          </a:prstGeom>
        </p:spPr>
      </p:pic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63248" y="152397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/ Business / Gesellschaftliche Ebene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  <p:pic>
        <p:nvPicPr>
          <p:cNvPr id="1026" name="Picture 2" descr="Banking mit Smartphone oder Tablet. - VR-Bank Werdenfels eG">
            <a:extLst>
              <a:ext uri="{FF2B5EF4-FFF2-40B4-BE49-F238E27FC236}">
                <a16:creationId xmlns:a16="http://schemas.microsoft.com/office/drawing/2014/main" id="{8A2EB72C-BA10-37AD-8069-881883A66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3" b="99524" l="1667" r="50952">
                        <a14:foregroundMark x1="23571" y1="45714" x2="10000" y2="39524"/>
                        <a14:foregroundMark x1="10000" y1="39524" x2="5476" y2="43333"/>
                        <a14:foregroundMark x1="5476" y1="43333" x2="1667" y2="84286"/>
                        <a14:foregroundMark x1="1667" y1="84286" x2="4286" y2="95714"/>
                        <a14:foregroundMark x1="4286" y1="95714" x2="15952" y2="96667"/>
                        <a14:foregroundMark x1="15952" y1="96667" x2="27381" y2="91905"/>
                        <a14:foregroundMark x1="27381" y1="91905" x2="47143" y2="96667"/>
                        <a14:foregroundMark x1="47143" y1="96667" x2="49524" y2="88095"/>
                        <a14:foregroundMark x1="49524" y1="88095" x2="48571" y2="63810"/>
                        <a14:foregroundMark x1="48571" y1="63810" x2="25476" y2="62381"/>
                        <a14:foregroundMark x1="25476" y1="62381" x2="24762" y2="53333"/>
                        <a14:foregroundMark x1="24762" y1="53333" x2="22619" y2="44762"/>
                        <a14:foregroundMark x1="22619" y1="44762" x2="7857" y2="38095"/>
                        <a14:foregroundMark x1="5476" y1="44286" x2="20714" y2="97143"/>
                        <a14:foregroundMark x1="20714" y1="97143" x2="14524" y2="99524"/>
                        <a14:foregroundMark x1="14524" y1="99524" x2="14524" y2="99524"/>
                        <a14:foregroundMark x1="19048" y1="57143" x2="23810" y2="49524"/>
                        <a14:foregroundMark x1="23810" y1="49524" x2="24524" y2="48095"/>
                        <a14:foregroundMark x1="3571" y1="47143" x2="476" y2="79524"/>
                        <a14:foregroundMark x1="476" y1="79524" x2="1667" y2="95238"/>
                        <a14:foregroundMark x1="1667" y1="95238" x2="3571" y2="98095"/>
                        <a14:foregroundMark x1="30238" y1="68095" x2="43810" y2="72857"/>
                        <a14:foregroundMark x1="24286" y1="83333" x2="43333" y2="93333"/>
                        <a14:foregroundMark x1="46667" y1="79048" x2="31905" y2="91429"/>
                        <a14:foregroundMark x1="38333" y1="79524" x2="47619" y2="89048"/>
                        <a14:foregroundMark x1="47619" y1="89048" x2="47619" y2="90476"/>
                        <a14:foregroundMark x1="49762" y1="61429" x2="50714" y2="86190"/>
                        <a14:foregroundMark x1="50714" y1="86190" x2="50000" y2="99524"/>
                        <a14:foregroundMark x1="50714" y1="82857" x2="50238" y2="61905"/>
                        <a14:foregroundMark x1="50476" y1="60952" x2="50476" y2="60952"/>
                        <a14:foregroundMark x1="50952" y1="69048" x2="50952" y2="69048"/>
                        <a14:foregroundMark x1="50952" y1="75238" x2="50952" y2="75238"/>
                        <a14:foregroundMark x1="45714" y1="59524" x2="45714" y2="59524"/>
                        <a14:foregroundMark x1="44286" y1="59524" x2="24048" y2="59524"/>
                        <a14:foregroundMark x1="45952" y1="60000" x2="4833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43" r="48029"/>
          <a:stretch/>
        </p:blipFill>
        <p:spPr bwMode="auto">
          <a:xfrm>
            <a:off x="-37094" y="5575283"/>
            <a:ext cx="1944798" cy="12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A52C0F1-069E-3832-AEE2-95229B3911CA}"/>
              </a:ext>
            </a:extLst>
          </p:cNvPr>
          <p:cNvSpPr txBox="1"/>
          <p:nvPr/>
        </p:nvSpPr>
        <p:spPr>
          <a:xfrm>
            <a:off x="215224" y="4597206"/>
            <a:ext cx="18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Texterkennung</a:t>
            </a:r>
          </a:p>
          <a:p>
            <a:r>
              <a:rPr lang="de-DE" dirty="0"/>
              <a:t>Text2Speach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AF0CD-4B85-8144-2CCE-BB34FC505C2A}"/>
              </a:ext>
            </a:extLst>
          </p:cNvPr>
          <p:cNvSpPr txBox="1"/>
          <p:nvPr/>
        </p:nvSpPr>
        <p:spPr>
          <a:xfrm>
            <a:off x="2100370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Objekterkennung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21729A1-42F7-E4BA-915E-FCBD8DEE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116" y="5257040"/>
            <a:ext cx="2222971" cy="153755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BA57B174-B146-4B49-4590-C105AC54104F}"/>
              </a:ext>
            </a:extLst>
          </p:cNvPr>
          <p:cNvSpPr txBox="1"/>
          <p:nvPr/>
        </p:nvSpPr>
        <p:spPr>
          <a:xfrm>
            <a:off x="4336396" y="4597206"/>
            <a:ext cx="22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Gesichts-wiedererkennung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7A4F30-E87A-3E3E-1212-3F445D191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681" y="4966538"/>
            <a:ext cx="1699050" cy="1890482"/>
          </a:xfrm>
          <a:prstGeom prst="rect">
            <a:avLst/>
          </a:prstGeom>
        </p:spPr>
      </p:pic>
      <p:pic>
        <p:nvPicPr>
          <p:cNvPr id="1028" name="Picture 4" descr="Webinar: KI-basierte Inhaltssuche in OpenMedia - Condat AG - smart ...">
            <a:extLst>
              <a:ext uri="{FF2B5EF4-FFF2-40B4-BE49-F238E27FC236}">
                <a16:creationId xmlns:a16="http://schemas.microsoft.com/office/drawing/2014/main" id="{61DFB4FF-8329-AAD2-4F94-71EA9F834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/>
          <a:stretch/>
        </p:blipFill>
        <p:spPr bwMode="auto">
          <a:xfrm>
            <a:off x="6869625" y="5250289"/>
            <a:ext cx="2295617" cy="16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000E7C3-38A2-56CB-2287-D8B91919E77E}"/>
              </a:ext>
            </a:extLst>
          </p:cNvPr>
          <p:cNvSpPr txBox="1"/>
          <p:nvPr/>
        </p:nvSpPr>
        <p:spPr>
          <a:xfrm>
            <a:off x="6847345" y="4597206"/>
            <a:ext cx="22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Bildinhaltssuche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742</Words>
  <Application>Microsoft Office PowerPoint</Application>
  <PresentationFormat>Bildschirmpräsentation (4:3)</PresentationFormat>
  <Paragraphs>249</Paragraphs>
  <Slides>12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Anas Al-Atrash</cp:lastModifiedBy>
  <cp:revision>482</cp:revision>
  <dcterms:created xsi:type="dcterms:W3CDTF">2012-01-31T07:49:28Z</dcterms:created>
  <dcterms:modified xsi:type="dcterms:W3CDTF">2024-01-15T17:49:47Z</dcterms:modified>
</cp:coreProperties>
</file>